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56" r:id="rId2"/>
    <p:sldId id="260" r:id="rId3"/>
    <p:sldId id="264" r:id="rId4"/>
    <p:sldId id="266" r:id="rId5"/>
    <p:sldId id="265" r:id="rId6"/>
    <p:sldId id="263" r:id="rId7"/>
    <p:sldId id="259"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139809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372523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4783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343202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0407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702093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2381383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2665015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51606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248B79-F9EE-4A50-B182-12B982C72B0B}" type="datetimeFigureOut">
              <a:rPr lang="en-GB" smtClean="0"/>
              <a:t>31/03/2014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96337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9248B79-F9EE-4A50-B182-12B982C72B0B}" type="datetimeFigureOut">
              <a:rPr lang="en-GB" smtClean="0"/>
              <a:t>31/03/2014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375892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9248B79-F9EE-4A50-B182-12B982C72B0B}" type="datetimeFigureOut">
              <a:rPr lang="en-GB" smtClean="0"/>
              <a:t>31/03/2014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97292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9248B79-F9EE-4A50-B182-12B982C72B0B}" type="datetimeFigureOut">
              <a:rPr lang="en-GB" smtClean="0"/>
              <a:t>31/03/2014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41675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48B79-F9EE-4A50-B182-12B982C72B0B}" type="datetimeFigureOut">
              <a:rPr lang="en-GB" smtClean="0"/>
              <a:t>31/03/2014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20589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9248B79-F9EE-4A50-B182-12B982C72B0B}" type="datetimeFigureOut">
              <a:rPr lang="en-GB" smtClean="0"/>
              <a:t>31/03/2014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151061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9248B79-F9EE-4A50-B182-12B982C72B0B}" type="datetimeFigureOut">
              <a:rPr lang="en-GB" smtClean="0"/>
              <a:t>31/03/2014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95CBE-771F-4AA8-83C2-B7269DAF8118}" type="slidenum">
              <a:rPr lang="en-GB" smtClean="0"/>
              <a:t>‹Nº›</a:t>
            </a:fld>
            <a:endParaRPr lang="en-GB"/>
          </a:p>
        </p:txBody>
      </p:sp>
    </p:spTree>
    <p:extLst>
      <p:ext uri="{BB962C8B-B14F-4D97-AF65-F5344CB8AC3E}">
        <p14:creationId xmlns:p14="http://schemas.microsoft.com/office/powerpoint/2010/main" val="425641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248B79-F9EE-4A50-B182-12B982C72B0B}" type="datetimeFigureOut">
              <a:rPr lang="en-GB" smtClean="0"/>
              <a:t>31/03/2014</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9B95CBE-771F-4AA8-83C2-B7269DAF8118}" type="slidenum">
              <a:rPr lang="en-GB" smtClean="0"/>
              <a:t>‹Nº›</a:t>
            </a:fld>
            <a:endParaRPr lang="en-GB"/>
          </a:p>
        </p:txBody>
      </p:sp>
    </p:spTree>
    <p:extLst>
      <p:ext uri="{BB962C8B-B14F-4D97-AF65-F5344CB8AC3E}">
        <p14:creationId xmlns:p14="http://schemas.microsoft.com/office/powerpoint/2010/main" val="3869524974"/>
      </p:ext>
    </p:extLst>
  </p:cSld>
  <p:clrMap bg1="dk1" tx1="lt1" bg2="dk2" tx2="lt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7870" y="264424"/>
            <a:ext cx="7076498" cy="1754326"/>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Adverbs of Frequency</a:t>
            </a:r>
            <a:endParaRPr lang="en-US" sz="5400" b="1" dirty="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endParaRPr>
          </a:p>
        </p:txBody>
      </p:sp>
      <p:cxnSp>
        <p:nvCxnSpPr>
          <p:cNvPr id="6" name="Straight Arrow Connector 5"/>
          <p:cNvCxnSpPr/>
          <p:nvPr/>
        </p:nvCxnSpPr>
        <p:spPr>
          <a:xfrm flipH="1">
            <a:off x="1727684" y="2132856"/>
            <a:ext cx="1476164" cy="1231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467544" y="3501008"/>
            <a:ext cx="2880320" cy="2448272"/>
          </a:xfrm>
          <a:prstGeom prst="wedgeEllipseCallout">
            <a:avLst>
              <a:gd name="adj1" fmla="val -55510"/>
              <a:gd name="adj2" fmla="val 567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971600" y="3933056"/>
            <a:ext cx="2232248" cy="1384995"/>
          </a:xfrm>
          <a:prstGeom prst="rect">
            <a:avLst/>
          </a:prstGeom>
          <a:noFill/>
        </p:spPr>
        <p:txBody>
          <a:bodyPr wrap="square" rtlCol="0">
            <a:spAutoFit/>
          </a:bodyPr>
          <a:lstStyle/>
          <a:p>
            <a:r>
              <a:rPr lang="en-GB" sz="2800" dirty="0" smtClean="0"/>
              <a:t>How often do you go to the cinema?</a:t>
            </a:r>
            <a:endParaRPr lang="en-GB" sz="2800" dirty="0"/>
          </a:p>
        </p:txBody>
      </p:sp>
      <p:cxnSp>
        <p:nvCxnSpPr>
          <p:cNvPr id="10" name="Straight Arrow Connector 9"/>
          <p:cNvCxnSpPr/>
          <p:nvPr/>
        </p:nvCxnSpPr>
        <p:spPr>
          <a:xfrm>
            <a:off x="4788024" y="2150859"/>
            <a:ext cx="144016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Callout 10"/>
          <p:cNvSpPr/>
          <p:nvPr/>
        </p:nvSpPr>
        <p:spPr>
          <a:xfrm>
            <a:off x="4932040" y="3501008"/>
            <a:ext cx="3312368" cy="2376264"/>
          </a:xfrm>
          <a:prstGeom prst="wedgeEllipseCallout">
            <a:avLst>
              <a:gd name="adj1" fmla="val 61559"/>
              <a:gd name="adj2" fmla="val 577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5508104" y="4149080"/>
            <a:ext cx="2376264" cy="954107"/>
          </a:xfrm>
          <a:prstGeom prst="rect">
            <a:avLst/>
          </a:prstGeom>
          <a:noFill/>
        </p:spPr>
        <p:txBody>
          <a:bodyPr wrap="square" rtlCol="0">
            <a:spAutoFit/>
          </a:bodyPr>
          <a:lstStyle/>
          <a:p>
            <a:r>
              <a:rPr lang="en-GB" sz="2800" dirty="0" smtClean="0"/>
              <a:t>Sometimes. Once a month.</a:t>
            </a:r>
            <a:endParaRPr lang="en-GB" sz="2800" dirty="0"/>
          </a:p>
        </p:txBody>
      </p:sp>
    </p:spTree>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par>
                                <p:cTn id="22" presetID="2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61345"/>
            <a:ext cx="7704856" cy="1323439"/>
          </a:xfrm>
          <a:prstGeom prst="rect">
            <a:avLst/>
          </a:prstGeom>
          <a:noFill/>
        </p:spPr>
        <p:txBody>
          <a:bodyPr wrap="square" lIns="91440" tIns="45720" rIns="91440" bIns="45720">
            <a:spAutoFit/>
          </a:bodyPr>
          <a:lstStyle/>
          <a:p>
            <a:pPr algn="ctr"/>
            <a:r>
              <a:rPr lang="en-U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Adverbs of </a:t>
            </a:r>
            <a:r>
              <a:rPr lang="en-US"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indefinite frequency</a:t>
            </a:r>
            <a:endParaRPr lang="en-US" sz="4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2052" name="Picture 4" descr="http://lizemariarthur.files.wordpress.com/2013/08/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5517232"/>
            <a:ext cx="1944216" cy="1209734"/>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395536" y="1484784"/>
            <a:ext cx="7848872" cy="5016758"/>
          </a:xfrm>
          <a:prstGeom prst="rect">
            <a:avLst/>
          </a:prstGeom>
        </p:spPr>
        <p:txBody>
          <a:bodyPr wrap="square">
            <a:spAutoFit/>
          </a:bodyPr>
          <a:lstStyle/>
          <a:p>
            <a:pPr marL="342900" indent="-342900">
              <a:buFont typeface="Wingdings" panose="05000000000000000000" pitchFamily="2" charset="2"/>
              <a:buChar char="Ø"/>
            </a:pPr>
            <a:r>
              <a:rPr lang="en-US" sz="2000" dirty="0"/>
              <a:t>Adverbs of indefinite frequency mainly go in</a:t>
            </a:r>
            <a:r>
              <a:rPr lang="en-US" sz="2000" b="1" dirty="0">
                <a:solidFill>
                  <a:schemeClr val="accent2"/>
                </a:solidFill>
                <a:effectLst>
                  <a:outerShdw blurRad="38100" dist="38100" dir="2700000" algn="tl">
                    <a:srgbClr val="000000">
                      <a:alpha val="43137"/>
                    </a:srgbClr>
                  </a:outerShdw>
                </a:effectLst>
              </a:rPr>
              <a:t> MID </a:t>
            </a:r>
            <a:r>
              <a:rPr lang="en-US" sz="2000" dirty="0"/>
              <a:t>position in the sentence. </a:t>
            </a:r>
            <a:endParaRPr lang="en-US" sz="2000" dirty="0" smtClean="0"/>
          </a:p>
          <a:p>
            <a:r>
              <a:rPr lang="en-US" sz="2000" dirty="0" smtClean="0"/>
              <a:t>They </a:t>
            </a:r>
            <a:r>
              <a:rPr lang="en-US" sz="2000" dirty="0"/>
              <a:t>go </a:t>
            </a:r>
            <a:r>
              <a:rPr lang="en-US" sz="2000" b="1" dirty="0"/>
              <a:t>before</a:t>
            </a:r>
            <a:r>
              <a:rPr lang="en-US" sz="2000" dirty="0"/>
              <a:t> the main verb (except the main verb "to be</a:t>
            </a:r>
            <a:r>
              <a:rPr lang="en-US" sz="2000" dirty="0" smtClean="0"/>
              <a:t>")</a:t>
            </a:r>
            <a:endParaRPr lang="en-US" sz="2000" dirty="0"/>
          </a:p>
          <a:p>
            <a:pPr marL="342900" indent="-342900">
              <a:buFont typeface="Arial" panose="020B0604020202020204" pitchFamily="34" charset="0"/>
              <a:buChar char="•"/>
            </a:pPr>
            <a:r>
              <a:rPr lang="en-US" sz="2000" dirty="0">
                <a:solidFill>
                  <a:schemeClr val="accent2">
                    <a:lumMod val="60000"/>
                    <a:lumOff val="40000"/>
                  </a:schemeClr>
                </a:solidFill>
              </a:rPr>
              <a:t>We </a:t>
            </a:r>
            <a:r>
              <a:rPr lang="en-US" sz="2000" b="1" dirty="0">
                <a:solidFill>
                  <a:schemeClr val="accent2">
                    <a:lumMod val="60000"/>
                    <a:lumOff val="40000"/>
                  </a:schemeClr>
                </a:solidFill>
              </a:rPr>
              <a:t>usually</a:t>
            </a:r>
            <a:r>
              <a:rPr lang="en-US" sz="2000" dirty="0">
                <a:solidFill>
                  <a:schemeClr val="accent2">
                    <a:lumMod val="60000"/>
                    <a:lumOff val="40000"/>
                  </a:schemeClr>
                </a:solidFill>
              </a:rPr>
              <a:t> go shopping on Saturday.</a:t>
            </a:r>
          </a:p>
          <a:p>
            <a:pPr marL="342900" indent="-342900">
              <a:buFont typeface="Arial" panose="020B0604020202020204" pitchFamily="34" charset="0"/>
              <a:buChar char="•"/>
            </a:pPr>
            <a:r>
              <a:rPr lang="en-US" sz="2000" dirty="0">
                <a:solidFill>
                  <a:schemeClr val="accent2">
                    <a:lumMod val="60000"/>
                    <a:lumOff val="40000"/>
                  </a:schemeClr>
                </a:solidFill>
              </a:rPr>
              <a:t>I have </a:t>
            </a:r>
            <a:r>
              <a:rPr lang="en-US" sz="2000" b="1" dirty="0">
                <a:solidFill>
                  <a:schemeClr val="accent2">
                    <a:lumMod val="60000"/>
                    <a:lumOff val="40000"/>
                  </a:schemeClr>
                </a:solidFill>
              </a:rPr>
              <a:t>often</a:t>
            </a:r>
            <a:r>
              <a:rPr lang="en-US" sz="2000" dirty="0">
                <a:solidFill>
                  <a:schemeClr val="accent2">
                    <a:lumMod val="60000"/>
                    <a:lumOff val="40000"/>
                  </a:schemeClr>
                </a:solidFill>
              </a:rPr>
              <a:t> done that.</a:t>
            </a:r>
          </a:p>
          <a:p>
            <a:pPr marL="342900" indent="-342900">
              <a:buFont typeface="Arial" panose="020B0604020202020204" pitchFamily="34" charset="0"/>
              <a:buChar char="•"/>
            </a:pPr>
            <a:r>
              <a:rPr lang="en-US" sz="2000" dirty="0">
                <a:solidFill>
                  <a:schemeClr val="accent2">
                    <a:lumMod val="60000"/>
                    <a:lumOff val="40000"/>
                  </a:schemeClr>
                </a:solidFill>
              </a:rPr>
              <a:t>She is </a:t>
            </a:r>
            <a:r>
              <a:rPr lang="en-US" sz="2000" b="1" dirty="0">
                <a:solidFill>
                  <a:schemeClr val="accent2">
                    <a:lumMod val="60000"/>
                    <a:lumOff val="40000"/>
                  </a:schemeClr>
                </a:solidFill>
              </a:rPr>
              <a:t>always</a:t>
            </a:r>
            <a:r>
              <a:rPr lang="en-US" sz="2000" dirty="0">
                <a:solidFill>
                  <a:schemeClr val="accent2">
                    <a:lumMod val="60000"/>
                    <a:lumOff val="40000"/>
                  </a:schemeClr>
                </a:solidFill>
              </a:rPr>
              <a:t> late</a:t>
            </a:r>
            <a:r>
              <a:rPr lang="en-US" sz="2000" dirty="0" smtClean="0">
                <a:solidFill>
                  <a:schemeClr val="accent2">
                    <a:lumMod val="60000"/>
                    <a:lumOff val="40000"/>
                  </a:schemeClr>
                </a:solidFill>
              </a:rPr>
              <a:t>.</a:t>
            </a:r>
          </a:p>
          <a:p>
            <a:endParaRPr lang="en-US" sz="2000" dirty="0">
              <a:solidFill>
                <a:schemeClr val="accent2">
                  <a:lumMod val="60000"/>
                  <a:lumOff val="40000"/>
                </a:schemeClr>
              </a:solidFill>
            </a:endParaRPr>
          </a:p>
          <a:p>
            <a:pPr marL="342900" indent="-342900">
              <a:buFont typeface="Wingdings" panose="05000000000000000000" pitchFamily="2" charset="2"/>
              <a:buChar char="Ø"/>
            </a:pPr>
            <a:r>
              <a:rPr lang="en-US" sz="2000" i="1" dirty="0"/>
              <a:t>Occasionally</a:t>
            </a:r>
            <a:r>
              <a:rPr lang="en-US" sz="2000" dirty="0"/>
              <a:t>, </a:t>
            </a:r>
            <a:r>
              <a:rPr lang="en-US" sz="2000" i="1" dirty="0"/>
              <a:t>sometimes</a:t>
            </a:r>
            <a:r>
              <a:rPr lang="en-US" sz="2000" dirty="0"/>
              <a:t>, </a:t>
            </a:r>
            <a:r>
              <a:rPr lang="en-US" sz="2000" i="1" dirty="0"/>
              <a:t>often</a:t>
            </a:r>
            <a:r>
              <a:rPr lang="en-US" sz="2000" dirty="0"/>
              <a:t>, </a:t>
            </a:r>
            <a:r>
              <a:rPr lang="en-US" sz="2000" i="1" dirty="0"/>
              <a:t>frequently</a:t>
            </a:r>
            <a:r>
              <a:rPr lang="en-US" sz="2000" dirty="0"/>
              <a:t> and </a:t>
            </a:r>
            <a:r>
              <a:rPr lang="en-US" sz="2000" i="1" dirty="0"/>
              <a:t>usually</a:t>
            </a:r>
            <a:r>
              <a:rPr lang="en-US" sz="2000" dirty="0"/>
              <a:t> can also go at the </a:t>
            </a:r>
            <a:r>
              <a:rPr lang="en-US" sz="2000" b="1" dirty="0" smtClean="0">
                <a:solidFill>
                  <a:schemeClr val="accent2"/>
                </a:solidFill>
                <a:effectLst>
                  <a:outerShdw blurRad="38100" dist="38100" dir="2700000" algn="tl">
                    <a:srgbClr val="000000">
                      <a:alpha val="43137"/>
                    </a:srgbClr>
                  </a:outerShdw>
                </a:effectLst>
              </a:rPr>
              <a:t>BEGINNING OR END </a:t>
            </a:r>
            <a:r>
              <a:rPr lang="en-US" sz="2000" dirty="0" smtClean="0"/>
              <a:t>of </a:t>
            </a:r>
            <a:r>
              <a:rPr lang="en-US" sz="2000" dirty="0"/>
              <a:t>a sentence:</a:t>
            </a:r>
          </a:p>
          <a:p>
            <a:pPr marL="342900" indent="-342900">
              <a:buFont typeface="Arial" panose="020B0604020202020204" pitchFamily="34" charset="0"/>
              <a:buChar char="•"/>
            </a:pPr>
            <a:r>
              <a:rPr lang="en-US" sz="2000" dirty="0">
                <a:solidFill>
                  <a:schemeClr val="accent2">
                    <a:lumMod val="60000"/>
                    <a:lumOff val="40000"/>
                  </a:schemeClr>
                </a:solidFill>
              </a:rPr>
              <a:t>Sometimes they come and stay with us.</a:t>
            </a:r>
          </a:p>
          <a:p>
            <a:pPr marL="342900" indent="-342900">
              <a:buFont typeface="Arial" panose="020B0604020202020204" pitchFamily="34" charset="0"/>
              <a:buChar char="•"/>
            </a:pPr>
            <a:r>
              <a:rPr lang="en-US" sz="2000" dirty="0">
                <a:solidFill>
                  <a:schemeClr val="accent2">
                    <a:lumMod val="60000"/>
                    <a:lumOff val="40000"/>
                  </a:schemeClr>
                </a:solidFill>
              </a:rPr>
              <a:t>I play tennis occasionally</a:t>
            </a:r>
            <a:r>
              <a:rPr lang="en-US" sz="2000" dirty="0" smtClean="0">
                <a:solidFill>
                  <a:schemeClr val="accent2">
                    <a:lumMod val="60000"/>
                    <a:lumOff val="40000"/>
                  </a:schemeClr>
                </a:solidFill>
              </a:rPr>
              <a:t>.</a:t>
            </a:r>
          </a:p>
          <a:p>
            <a:pPr marL="342900" indent="-342900">
              <a:buFont typeface="Arial" panose="020B0604020202020204" pitchFamily="34" charset="0"/>
              <a:buChar char="•"/>
            </a:pPr>
            <a:endParaRPr lang="en-US" sz="2000" dirty="0">
              <a:solidFill>
                <a:schemeClr val="accent2">
                  <a:lumMod val="60000"/>
                  <a:lumOff val="40000"/>
                </a:schemeClr>
              </a:solidFill>
            </a:endParaRPr>
          </a:p>
          <a:p>
            <a:pPr marL="342900" indent="-342900">
              <a:buFont typeface="Wingdings" panose="05000000000000000000" pitchFamily="2" charset="2"/>
              <a:buChar char="Ø"/>
            </a:pPr>
            <a:r>
              <a:rPr lang="en-US" sz="2000" i="1" dirty="0"/>
              <a:t>Rarely</a:t>
            </a:r>
            <a:r>
              <a:rPr lang="en-US" sz="2000" dirty="0"/>
              <a:t> and </a:t>
            </a:r>
            <a:r>
              <a:rPr lang="en-US" sz="2000" i="1" dirty="0"/>
              <a:t>seldom</a:t>
            </a:r>
            <a:r>
              <a:rPr lang="en-US" sz="2000" dirty="0"/>
              <a:t> can also go at the </a:t>
            </a:r>
            <a:r>
              <a:rPr lang="en-US" sz="2000" b="1" dirty="0" smtClean="0">
                <a:solidFill>
                  <a:schemeClr val="accent2"/>
                </a:solidFill>
                <a:effectLst>
                  <a:outerShdw blurRad="38100" dist="38100" dir="2700000" algn="tl">
                    <a:srgbClr val="000000">
                      <a:alpha val="43137"/>
                    </a:srgbClr>
                  </a:outerShdw>
                </a:effectLst>
              </a:rPr>
              <a:t>END</a:t>
            </a:r>
            <a:r>
              <a:rPr lang="en-US" sz="2000" dirty="0" smtClean="0"/>
              <a:t> </a:t>
            </a:r>
            <a:r>
              <a:rPr lang="en-US" sz="2000" dirty="0"/>
              <a:t>of a sentence (often with "very"):</a:t>
            </a:r>
          </a:p>
          <a:p>
            <a:pPr marL="342900" indent="-342900">
              <a:buFont typeface="Arial" panose="020B0604020202020204" pitchFamily="34" charset="0"/>
              <a:buChar char="•"/>
            </a:pPr>
            <a:r>
              <a:rPr lang="en-US" sz="2000" dirty="0">
                <a:solidFill>
                  <a:schemeClr val="accent2">
                    <a:lumMod val="60000"/>
                    <a:lumOff val="40000"/>
                  </a:schemeClr>
                </a:solidFill>
              </a:rPr>
              <a:t>We </a:t>
            </a:r>
            <a:r>
              <a:rPr lang="en-US" sz="2000" dirty="0" smtClean="0">
                <a:solidFill>
                  <a:schemeClr val="accent2">
                    <a:lumMod val="60000"/>
                    <a:lumOff val="40000"/>
                  </a:schemeClr>
                </a:solidFill>
              </a:rPr>
              <a:t>go shopping rarely</a:t>
            </a:r>
            <a:r>
              <a:rPr lang="en-US" sz="2000" dirty="0">
                <a:solidFill>
                  <a:schemeClr val="accent2">
                    <a:lumMod val="60000"/>
                    <a:lumOff val="40000"/>
                  </a:schemeClr>
                </a:solidFill>
              </a:rPr>
              <a:t>.</a:t>
            </a:r>
          </a:p>
          <a:p>
            <a:pPr marL="342900" indent="-342900">
              <a:buFont typeface="Arial" panose="020B0604020202020204" pitchFamily="34" charset="0"/>
              <a:buChar char="•"/>
            </a:pPr>
            <a:r>
              <a:rPr lang="en-US" sz="2000" dirty="0">
                <a:solidFill>
                  <a:schemeClr val="accent2">
                    <a:lumMod val="60000"/>
                    <a:lumOff val="40000"/>
                  </a:schemeClr>
                </a:solidFill>
              </a:rPr>
              <a:t>John eats meat very seldom</a:t>
            </a:r>
            <a:r>
              <a:rPr lang="en-US" sz="2000" dirty="0">
                <a:solidFill>
                  <a:schemeClr val="accent2">
                    <a:lumMod val="60000"/>
                    <a:lumOff val="40000"/>
                  </a:schemeClr>
                </a:solidFill>
              </a:rPr>
              <a:t>.</a:t>
            </a:r>
          </a:p>
        </p:txBody>
      </p:sp>
    </p:spTree>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additive="base">
                                        <p:cTn id="4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 calcmode="lin" valueType="num">
                                      <p:cBhvr additive="base">
                                        <p:cTn id="5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
                                            <p:txEl>
                                              <p:pRg st="10" end="10"/>
                                            </p:txEl>
                                          </p:spTgt>
                                        </p:tgtEl>
                                        <p:attrNameLst>
                                          <p:attrName>style.visibility</p:attrName>
                                        </p:attrNameLst>
                                      </p:cBhvr>
                                      <p:to>
                                        <p:strVal val="visible"/>
                                      </p:to>
                                    </p:set>
                                    <p:anim calcmode="lin" valueType="num">
                                      <p:cBhvr additive="base">
                                        <p:cTn id="5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5">
                                            <p:txEl>
                                              <p:pRg st="11" end="11"/>
                                            </p:txEl>
                                          </p:spTgt>
                                        </p:tgtEl>
                                        <p:attrNameLst>
                                          <p:attrName>style.visibility</p:attrName>
                                        </p:attrNameLst>
                                      </p:cBhvr>
                                      <p:to>
                                        <p:strVal val="visible"/>
                                      </p:to>
                                    </p:set>
                                    <p:anim calcmode="lin" valueType="num">
                                      <p:cBhvr additive="base">
                                        <p:cTn id="6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5">
                                            <p:txEl>
                                              <p:pRg st="12" end="12"/>
                                            </p:txEl>
                                          </p:spTgt>
                                        </p:tgtEl>
                                        <p:attrNameLst>
                                          <p:attrName>style.visibility</p:attrName>
                                        </p:attrNameLst>
                                      </p:cBhvr>
                                      <p:to>
                                        <p:strVal val="visible"/>
                                      </p:to>
                                    </p:set>
                                    <p:anim calcmode="lin" valueType="num">
                                      <p:cBhvr additive="base">
                                        <p:cTn id="7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2052"/>
                                        </p:tgtEl>
                                        <p:attrNameLst>
                                          <p:attrName>style.visibility</p:attrName>
                                        </p:attrNameLst>
                                      </p:cBhvr>
                                      <p:to>
                                        <p:strVal val="visible"/>
                                      </p:to>
                                    </p:set>
                                    <p:animEffect transition="in" filter="wipe(down)">
                                      <p:cBhvr>
                                        <p:cTn id="7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1140.photobucket.com/albums/n570/teacherciamaria/265052_556554551024370_483688994_n_zps2d8a35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76672"/>
            <a:ext cx="6534150" cy="568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092398"/>
      </p:ext>
    </p:extLst>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60649"/>
            <a:ext cx="7992888" cy="1368152"/>
          </a:xfrm>
        </p:spPr>
        <p:txBody>
          <a:bodyPr>
            <a:normAutofit fontScale="90000"/>
          </a:bodyPr>
          <a:lstStyle/>
          <a:p>
            <a:r>
              <a:rPr lang="es-ES" sz="44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Adverbs</a:t>
            </a:r>
            <a:r>
              <a:rPr lang="es-ES" sz="4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 of </a:t>
            </a:r>
            <a:r>
              <a:rPr lang="es-ES" sz="44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definite</a:t>
            </a:r>
            <a:r>
              <a:rPr lang="es-ES" sz="4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 </a:t>
            </a:r>
            <a:r>
              <a:rPr lang="es-ES" sz="44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frequency</a:t>
            </a:r>
            <a:r>
              <a:rPr lang="es-ES" b="1" dirty="0"/>
              <a:t/>
            </a:r>
            <a:br>
              <a:rPr lang="es-ES" b="1" dirty="0"/>
            </a:br>
            <a:endParaRPr lang="es-ES" dirty="0"/>
          </a:p>
        </p:txBody>
      </p:sp>
      <p:sp>
        <p:nvSpPr>
          <p:cNvPr id="3" name="Marcador de texto 2"/>
          <p:cNvSpPr>
            <a:spLocks noGrp="1"/>
          </p:cNvSpPr>
          <p:nvPr>
            <p:ph type="body" idx="1"/>
          </p:nvPr>
        </p:nvSpPr>
        <p:spPr>
          <a:xfrm>
            <a:off x="323528" y="1124744"/>
            <a:ext cx="8280920" cy="5472607"/>
          </a:xfrm>
        </p:spPr>
        <p:txBody>
          <a:bodyPr>
            <a:normAutofit/>
          </a:bodyPr>
          <a:lstStyle/>
          <a:p>
            <a:pPr marL="342900" indent="-342900">
              <a:buFont typeface="Wingdings" panose="05000000000000000000" pitchFamily="2" charset="2"/>
              <a:buChar char="Ø"/>
            </a:pPr>
            <a:r>
              <a:rPr lang="en-US" dirty="0"/>
              <a:t>Adverbs of definite frequency, like all adverbs of definite time, typically go in END position. Look at these examples:</a:t>
            </a:r>
          </a:p>
          <a:p>
            <a:pPr marL="342900" indent="-342900">
              <a:buFont typeface="Arial" panose="020B0604020202020204" pitchFamily="34" charset="0"/>
              <a:buChar char="•"/>
            </a:pPr>
            <a:r>
              <a:rPr lang="en-US" dirty="0">
                <a:solidFill>
                  <a:schemeClr val="accent2"/>
                </a:solidFill>
              </a:rPr>
              <a:t>Most companies pay taxes </a:t>
            </a:r>
            <a:r>
              <a:rPr lang="en-US" b="1" dirty="0">
                <a:solidFill>
                  <a:schemeClr val="accent2"/>
                </a:solidFill>
              </a:rPr>
              <a:t>yearly</a:t>
            </a:r>
            <a:r>
              <a:rPr lang="en-US" dirty="0">
                <a:solidFill>
                  <a:schemeClr val="accent2"/>
                </a:solidFill>
              </a:rPr>
              <a:t>.</a:t>
            </a:r>
          </a:p>
          <a:p>
            <a:pPr marL="342900" indent="-342900">
              <a:buFont typeface="Arial" panose="020B0604020202020204" pitchFamily="34" charset="0"/>
              <a:buChar char="•"/>
            </a:pPr>
            <a:r>
              <a:rPr lang="en-US" dirty="0">
                <a:solidFill>
                  <a:schemeClr val="accent2"/>
                </a:solidFill>
              </a:rPr>
              <a:t>The manager checks the toilets </a:t>
            </a:r>
            <a:r>
              <a:rPr lang="en-US" b="1" dirty="0">
                <a:solidFill>
                  <a:schemeClr val="accent2"/>
                </a:solidFill>
              </a:rPr>
              <a:t>every hour</a:t>
            </a:r>
            <a:r>
              <a:rPr lang="en-US" dirty="0">
                <a:solidFill>
                  <a:schemeClr val="accent2"/>
                </a:solidFill>
              </a:rPr>
              <a:t>.</a:t>
            </a:r>
          </a:p>
          <a:p>
            <a:pPr marL="342900" indent="-342900">
              <a:buFont typeface="Arial" panose="020B0604020202020204" pitchFamily="34" charset="0"/>
              <a:buChar char="•"/>
            </a:pPr>
            <a:r>
              <a:rPr lang="en-US" dirty="0">
                <a:solidFill>
                  <a:schemeClr val="accent2"/>
                </a:solidFill>
              </a:rPr>
              <a:t>The directors meet </a:t>
            </a:r>
            <a:r>
              <a:rPr lang="en-US" b="1" dirty="0">
                <a:solidFill>
                  <a:schemeClr val="accent2"/>
                </a:solidFill>
              </a:rPr>
              <a:t>weekly</a:t>
            </a:r>
            <a:r>
              <a:rPr lang="en-US" dirty="0">
                <a:solidFill>
                  <a:schemeClr val="accent2"/>
                </a:solidFill>
              </a:rPr>
              <a:t> to review progress</a:t>
            </a:r>
            <a:r>
              <a:rPr lang="en-US" dirty="0" smtClean="0">
                <a:solidFill>
                  <a:schemeClr val="accent2"/>
                </a:solidFill>
              </a:rPr>
              <a:t>.</a:t>
            </a:r>
          </a:p>
          <a:p>
            <a:endParaRPr lang="en-US" dirty="0">
              <a:solidFill>
                <a:schemeClr val="accent2"/>
              </a:solidFill>
            </a:endParaRPr>
          </a:p>
          <a:p>
            <a:pPr marL="342900" indent="-342900">
              <a:buFont typeface="Wingdings" panose="05000000000000000000" pitchFamily="2" charset="2"/>
              <a:buChar char="Ø"/>
            </a:pPr>
            <a:r>
              <a:rPr lang="en-US" dirty="0"/>
              <a:t>Sometimes, usually for reasons of emphasis or style, some adverbs of definite frequency may go at the FRONT, for example:</a:t>
            </a:r>
          </a:p>
          <a:p>
            <a:pPr marL="342900" indent="-342900">
              <a:buFont typeface="Arial" panose="020B0604020202020204" pitchFamily="34" charset="0"/>
              <a:buChar char="•"/>
            </a:pPr>
            <a:r>
              <a:rPr lang="en-US" dirty="0">
                <a:solidFill>
                  <a:schemeClr val="accent2"/>
                </a:solidFill>
              </a:rPr>
              <a:t>Ever</a:t>
            </a:r>
            <a:r>
              <a:rPr lang="en-US" b="1" dirty="0">
                <a:solidFill>
                  <a:schemeClr val="accent2"/>
                </a:solidFill>
              </a:rPr>
              <a:t>y day</a:t>
            </a:r>
            <a:r>
              <a:rPr lang="en-US" dirty="0">
                <a:solidFill>
                  <a:schemeClr val="accent2"/>
                </a:solidFill>
              </a:rPr>
              <a:t>, more than five thousand people die on our roads.</a:t>
            </a:r>
          </a:p>
          <a:p>
            <a:r>
              <a:rPr lang="en-US" dirty="0"/>
              <a:t>Examples:</a:t>
            </a:r>
          </a:p>
          <a:p>
            <a:pPr marL="342900" indent="-342900">
              <a:buFont typeface="Arial" panose="020B0604020202020204" pitchFamily="34" charset="0"/>
              <a:buChar char="•"/>
            </a:pPr>
            <a:r>
              <a:rPr lang="en-US" dirty="0"/>
              <a:t>hourly, daily, weekly, monthly, yearly</a:t>
            </a:r>
          </a:p>
          <a:p>
            <a:pPr marL="342900" indent="-342900">
              <a:buFont typeface="Arial" panose="020B0604020202020204" pitchFamily="34" charset="0"/>
              <a:buChar char="•"/>
            </a:pPr>
            <a:r>
              <a:rPr lang="en-US" dirty="0"/>
              <a:t>every second, once a minute, twice a year</a:t>
            </a:r>
          </a:p>
          <a:p>
            <a:pPr marL="342900" indent="-342900">
              <a:buFont typeface="Arial" panose="020B0604020202020204" pitchFamily="34" charset="0"/>
              <a:buChar char="•"/>
            </a:pPr>
            <a:r>
              <a:rPr lang="en-US" dirty="0"/>
              <a:t>once, twice, once or twice, three times</a:t>
            </a:r>
          </a:p>
          <a:p>
            <a:endParaRPr lang="es-ES" dirty="0"/>
          </a:p>
        </p:txBody>
      </p:sp>
    </p:spTree>
    <p:extLst>
      <p:ext uri="{BB962C8B-B14F-4D97-AF65-F5344CB8AC3E}">
        <p14:creationId xmlns:p14="http://schemas.microsoft.com/office/powerpoint/2010/main" val="4284731649"/>
      </p:ext>
    </p:extLst>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60648"/>
            <a:ext cx="6347714" cy="1451248"/>
          </a:xfrm>
        </p:spPr>
        <p:txBody>
          <a:bodyPr>
            <a:normAutofit/>
          </a:bodyPr>
          <a:lstStyle/>
          <a:p>
            <a:pPr algn="ctr"/>
            <a:r>
              <a:rPr lang="es-E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Place in </a:t>
            </a:r>
            <a:r>
              <a:rPr lang="es-ES" sz="40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sentences</a:t>
            </a:r>
            <a:endParaRPr lang="es-E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endParaRPr>
          </a:p>
        </p:txBody>
      </p:sp>
      <p:sp>
        <p:nvSpPr>
          <p:cNvPr id="3" name="Marcador de texto 2"/>
          <p:cNvSpPr>
            <a:spLocks noGrp="1"/>
          </p:cNvSpPr>
          <p:nvPr>
            <p:ph type="body" idx="1"/>
          </p:nvPr>
        </p:nvSpPr>
        <p:spPr>
          <a:xfrm>
            <a:off x="467544" y="1484784"/>
            <a:ext cx="7931890" cy="1570962"/>
          </a:xfrm>
        </p:spPr>
        <p:txBody>
          <a:bodyPr/>
          <a:lstStyle/>
          <a:p>
            <a:r>
              <a:rPr lang="en-US" dirty="0"/>
              <a:t>Adverbs of frequency are put directly before the main verb. If 'be' is the main verb and there is no auxiliary verb, adverbs of frequency are put behind 'be'. Is there an auxiliary verb, however, adverbs of frequency are put before 'be'.</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500674223"/>
              </p:ext>
            </p:extLst>
          </p:nvPr>
        </p:nvGraphicFramePr>
        <p:xfrm>
          <a:off x="467543" y="3429000"/>
          <a:ext cx="7776865" cy="2926080"/>
        </p:xfrm>
        <a:graphic>
          <a:graphicData uri="http://schemas.openxmlformats.org/drawingml/2006/table">
            <a:tbl>
              <a:tblPr>
                <a:tableStyleId>{284E427A-3D55-4303-BF80-6455036E1DE7}</a:tableStyleId>
              </a:tblPr>
              <a:tblGrid>
                <a:gridCol w="1555373"/>
                <a:gridCol w="1555373"/>
                <a:gridCol w="1555373"/>
                <a:gridCol w="1555373"/>
                <a:gridCol w="1555373"/>
              </a:tblGrid>
              <a:tr h="914400">
                <a:tc>
                  <a:txBody>
                    <a:bodyPr/>
                    <a:lstStyle/>
                    <a:p>
                      <a:r>
                        <a:rPr lang="es-ES" sz="1800" dirty="0" err="1"/>
                        <a:t>subject</a:t>
                      </a:r>
                      <a:endParaRPr lang="es-E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auxiliary</a:t>
                      </a:r>
                      <a:r>
                        <a:rPr lang="es-ES" sz="1800" dirty="0"/>
                        <a:t>/be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adverb</a:t>
                      </a:r>
                      <a:endParaRPr lang="es-E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main</a:t>
                      </a:r>
                      <a:r>
                        <a:rPr lang="es-ES" sz="1800" dirty="0"/>
                        <a:t> </a:t>
                      </a:r>
                      <a:r>
                        <a:rPr lang="es-ES" sz="1800" dirty="0" err="1"/>
                        <a:t>verb</a:t>
                      </a:r>
                      <a:endParaRPr lang="es-E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object</a:t>
                      </a:r>
                      <a:r>
                        <a:rPr lang="es-ES" sz="1800" dirty="0"/>
                        <a:t>, place </a:t>
                      </a:r>
                      <a:r>
                        <a:rPr lang="es-ES" sz="1800" dirty="0" err="1"/>
                        <a:t>or</a:t>
                      </a:r>
                      <a:r>
                        <a:rPr lang="es-ES" sz="1800" dirty="0"/>
                        <a:t>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80">
                <a:tc>
                  <a:txBody>
                    <a:bodyPr/>
                    <a:lstStyle/>
                    <a:p>
                      <a:r>
                        <a:rPr lang="es-ES" sz="18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go swimming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in the evenings.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r>
                        <a:rPr lang="es-ES" sz="1800"/>
                        <a:t>He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doesn't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play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tennis.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80">
                <a:tc>
                  <a:txBody>
                    <a:bodyPr/>
                    <a:lstStyle/>
                    <a:p>
                      <a:r>
                        <a:rPr lang="es-ES" sz="1800"/>
                        <a:t>We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usually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a:t>here in summer.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r>
                        <a:rPr lang="es-ES" sz="1800"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have</a:t>
                      </a:r>
                      <a:endParaRPr lang="es-E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never</a:t>
                      </a:r>
                      <a:endParaRPr lang="es-E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been</a:t>
                      </a:r>
                      <a:endParaRPr lang="es-E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800" dirty="0" err="1"/>
                        <a:t>abroad</a:t>
                      </a:r>
                      <a:r>
                        <a:rPr lang="es-ES" sz="18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1411965"/>
      </p:ext>
    </p:extLst>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975494"/>
            <a:ext cx="8496944" cy="5693866"/>
          </a:xfrm>
          <a:prstGeom prst="rect">
            <a:avLst/>
          </a:prstGeom>
          <a:noFill/>
        </p:spPr>
        <p:txBody>
          <a:bodyPr wrap="square" rtlCol="0">
            <a:spAutoFit/>
          </a:bodyPr>
          <a:lstStyle/>
          <a:p>
            <a:pPr marL="457200" indent="-457200">
              <a:buFont typeface="Arial" panose="020B0604020202020204" pitchFamily="34" charset="0"/>
              <a:buChar char="•"/>
            </a:pPr>
            <a:r>
              <a:rPr lang="en-GB" sz="2800" b="1" dirty="0" smtClean="0"/>
              <a:t>How often do you play tennis?</a:t>
            </a:r>
          </a:p>
          <a:p>
            <a:r>
              <a:rPr lang="en-GB" sz="2800" dirty="0" smtClean="0"/>
              <a:t>I </a:t>
            </a:r>
            <a:r>
              <a:rPr lang="en-GB" sz="2800" dirty="0" smtClean="0">
                <a:solidFill>
                  <a:srgbClr val="FF0000"/>
                </a:solidFill>
              </a:rPr>
              <a:t>often</a:t>
            </a:r>
            <a:r>
              <a:rPr lang="en-GB" sz="2800" dirty="0" smtClean="0"/>
              <a:t> / </a:t>
            </a:r>
            <a:r>
              <a:rPr lang="en-GB" sz="2800" dirty="0" smtClean="0">
                <a:solidFill>
                  <a:srgbClr val="FF0000"/>
                </a:solidFill>
              </a:rPr>
              <a:t>sometimes</a:t>
            </a:r>
            <a:r>
              <a:rPr lang="en-GB" sz="2800" dirty="0" smtClean="0"/>
              <a:t> / </a:t>
            </a:r>
            <a:r>
              <a:rPr lang="en-GB" sz="2800" dirty="0" smtClean="0">
                <a:solidFill>
                  <a:srgbClr val="FF0000"/>
                </a:solidFill>
              </a:rPr>
              <a:t>never</a:t>
            </a:r>
            <a:r>
              <a:rPr lang="en-GB" sz="2800" dirty="0" smtClean="0"/>
              <a:t> play tennis</a:t>
            </a:r>
            <a:r>
              <a:rPr lang="en-GB" sz="2800" dirty="0" smtClean="0"/>
              <a:t>.</a:t>
            </a:r>
          </a:p>
          <a:p>
            <a:endParaRPr lang="en-GB" sz="2800" dirty="0" smtClean="0"/>
          </a:p>
          <a:p>
            <a:pPr marL="457200" indent="-457200">
              <a:buFont typeface="Arial" panose="020B0604020202020204" pitchFamily="34" charset="0"/>
              <a:buChar char="•"/>
            </a:pPr>
            <a:r>
              <a:rPr lang="en-GB" sz="2800" b="1" dirty="0" smtClean="0"/>
              <a:t>How many times do you play tennis?</a:t>
            </a:r>
          </a:p>
          <a:p>
            <a:r>
              <a:rPr lang="en-GB" sz="2800" dirty="0" smtClean="0"/>
              <a:t>I </a:t>
            </a:r>
            <a:r>
              <a:rPr lang="en-GB" sz="2800" dirty="0" smtClean="0"/>
              <a:t>play tennis </a:t>
            </a:r>
            <a:r>
              <a:rPr lang="en-GB" sz="2800" dirty="0" smtClean="0">
                <a:solidFill>
                  <a:srgbClr val="FF0000"/>
                </a:solidFill>
              </a:rPr>
              <a:t>once</a:t>
            </a:r>
            <a:r>
              <a:rPr lang="en-GB" sz="2800" dirty="0" smtClean="0"/>
              <a:t> / </a:t>
            </a:r>
            <a:r>
              <a:rPr lang="en-GB" sz="2800" dirty="0" smtClean="0">
                <a:solidFill>
                  <a:srgbClr val="FF0000"/>
                </a:solidFill>
              </a:rPr>
              <a:t>twice</a:t>
            </a:r>
            <a:r>
              <a:rPr lang="en-GB" sz="2800" dirty="0" smtClean="0"/>
              <a:t> / </a:t>
            </a:r>
            <a:r>
              <a:rPr lang="en-GB" sz="2800" dirty="0" smtClean="0">
                <a:solidFill>
                  <a:srgbClr val="FF0000"/>
                </a:solidFill>
              </a:rPr>
              <a:t>three times </a:t>
            </a:r>
            <a:r>
              <a:rPr lang="en-GB" sz="2800" dirty="0" smtClean="0"/>
              <a:t>a </a:t>
            </a:r>
            <a:r>
              <a:rPr lang="en-GB" sz="2800" dirty="0" smtClean="0">
                <a:solidFill>
                  <a:srgbClr val="FF0000"/>
                </a:solidFill>
              </a:rPr>
              <a:t>day</a:t>
            </a:r>
            <a:r>
              <a:rPr lang="en-GB" sz="2800" dirty="0" smtClean="0"/>
              <a:t> / </a:t>
            </a:r>
            <a:r>
              <a:rPr lang="en-GB" sz="2800" dirty="0" smtClean="0">
                <a:solidFill>
                  <a:srgbClr val="FF0000"/>
                </a:solidFill>
              </a:rPr>
              <a:t>week</a:t>
            </a:r>
            <a:r>
              <a:rPr lang="en-GB" sz="2800" dirty="0" smtClean="0"/>
              <a:t> / </a:t>
            </a:r>
            <a:r>
              <a:rPr lang="en-GB" sz="2800" dirty="0" smtClean="0">
                <a:solidFill>
                  <a:srgbClr val="FF0000"/>
                </a:solidFill>
              </a:rPr>
              <a:t>year. </a:t>
            </a:r>
          </a:p>
          <a:p>
            <a:endParaRPr lang="en-GB" sz="2800" dirty="0"/>
          </a:p>
          <a:p>
            <a:pPr marL="457200" indent="-457200">
              <a:buFont typeface="Arial" panose="020B0604020202020204" pitchFamily="34" charset="0"/>
              <a:buChar char="•"/>
            </a:pPr>
            <a:r>
              <a:rPr lang="en-GB" sz="2800" b="1" dirty="0" smtClean="0"/>
              <a:t>How </a:t>
            </a:r>
            <a:r>
              <a:rPr lang="en-GB" sz="2800" b="1" dirty="0" smtClean="0"/>
              <a:t>often do you walk the dog?</a:t>
            </a:r>
          </a:p>
          <a:p>
            <a:r>
              <a:rPr lang="en-GB" sz="2800" dirty="0" smtClean="0"/>
              <a:t>I </a:t>
            </a:r>
            <a:r>
              <a:rPr lang="en-GB" sz="2800" dirty="0" smtClean="0">
                <a:solidFill>
                  <a:srgbClr val="FF0000"/>
                </a:solidFill>
              </a:rPr>
              <a:t>often</a:t>
            </a:r>
            <a:r>
              <a:rPr lang="en-GB" sz="2800" dirty="0" smtClean="0"/>
              <a:t> / </a:t>
            </a:r>
            <a:r>
              <a:rPr lang="en-GB" sz="2800" dirty="0" smtClean="0">
                <a:solidFill>
                  <a:srgbClr val="FF0000"/>
                </a:solidFill>
              </a:rPr>
              <a:t>sometimes</a:t>
            </a:r>
            <a:r>
              <a:rPr lang="en-GB" sz="2800" dirty="0" smtClean="0"/>
              <a:t> / </a:t>
            </a:r>
            <a:r>
              <a:rPr lang="en-GB" sz="2800" dirty="0" smtClean="0">
                <a:solidFill>
                  <a:srgbClr val="FF0000"/>
                </a:solidFill>
              </a:rPr>
              <a:t>never</a:t>
            </a:r>
            <a:r>
              <a:rPr lang="en-GB" sz="2800" dirty="0" smtClean="0"/>
              <a:t> walk the dog</a:t>
            </a:r>
            <a:r>
              <a:rPr lang="en-GB" sz="2800" dirty="0" smtClean="0"/>
              <a:t>.</a:t>
            </a:r>
          </a:p>
          <a:p>
            <a:endParaRPr lang="en-GB" sz="2800" dirty="0" smtClean="0"/>
          </a:p>
          <a:p>
            <a:pPr marL="457200" indent="-457200">
              <a:buFont typeface="Arial" panose="020B0604020202020204" pitchFamily="34" charset="0"/>
              <a:buChar char="•"/>
            </a:pPr>
            <a:r>
              <a:rPr lang="en-GB" sz="2800" b="1" dirty="0" smtClean="0"/>
              <a:t>How many times do you walk the dog?</a:t>
            </a:r>
          </a:p>
          <a:p>
            <a:r>
              <a:rPr lang="en-GB" sz="2800" dirty="0" smtClean="0"/>
              <a:t>I </a:t>
            </a:r>
            <a:r>
              <a:rPr lang="en-GB" sz="2800" dirty="0" smtClean="0"/>
              <a:t>walk the dog </a:t>
            </a:r>
            <a:r>
              <a:rPr lang="en-GB" sz="2800" dirty="0" smtClean="0">
                <a:solidFill>
                  <a:srgbClr val="FF0000"/>
                </a:solidFill>
              </a:rPr>
              <a:t>once</a:t>
            </a:r>
            <a:r>
              <a:rPr lang="en-GB" sz="2800" dirty="0" smtClean="0"/>
              <a:t> / </a:t>
            </a:r>
            <a:r>
              <a:rPr lang="en-GB" sz="2800" dirty="0" smtClean="0">
                <a:solidFill>
                  <a:srgbClr val="FF0000"/>
                </a:solidFill>
              </a:rPr>
              <a:t>twice</a:t>
            </a:r>
            <a:r>
              <a:rPr lang="en-GB" sz="2800" dirty="0" smtClean="0"/>
              <a:t> / </a:t>
            </a:r>
            <a:r>
              <a:rPr lang="en-GB" sz="2800" dirty="0" smtClean="0">
                <a:solidFill>
                  <a:srgbClr val="FF0000"/>
                </a:solidFill>
              </a:rPr>
              <a:t>three times </a:t>
            </a:r>
            <a:r>
              <a:rPr lang="en-GB" sz="2800" dirty="0" smtClean="0"/>
              <a:t>a </a:t>
            </a:r>
            <a:r>
              <a:rPr lang="en-GB" sz="2800" dirty="0" smtClean="0">
                <a:solidFill>
                  <a:srgbClr val="FF0000"/>
                </a:solidFill>
              </a:rPr>
              <a:t>day</a:t>
            </a:r>
            <a:r>
              <a:rPr lang="en-GB" sz="2800" dirty="0" smtClean="0"/>
              <a:t> / </a:t>
            </a:r>
            <a:r>
              <a:rPr lang="en-GB" sz="2800" dirty="0" smtClean="0">
                <a:solidFill>
                  <a:srgbClr val="FF0000"/>
                </a:solidFill>
              </a:rPr>
              <a:t>week</a:t>
            </a:r>
            <a:r>
              <a:rPr lang="en-GB" sz="2800" dirty="0" smtClean="0"/>
              <a:t> / </a:t>
            </a:r>
            <a:r>
              <a:rPr lang="en-GB" sz="2800" dirty="0" smtClean="0">
                <a:solidFill>
                  <a:srgbClr val="FF0000"/>
                </a:solidFill>
              </a:rPr>
              <a:t>year</a:t>
            </a:r>
            <a:r>
              <a:rPr lang="en-GB" sz="2800" dirty="0" smtClean="0"/>
              <a:t>. </a:t>
            </a:r>
            <a:endParaRPr lang="en-GB" sz="2800" dirty="0"/>
          </a:p>
        </p:txBody>
      </p:sp>
      <p:sp>
        <p:nvSpPr>
          <p:cNvPr id="2" name="Título 1"/>
          <p:cNvSpPr>
            <a:spLocks noGrp="1"/>
          </p:cNvSpPr>
          <p:nvPr>
            <p:ph type="title"/>
          </p:nvPr>
        </p:nvSpPr>
        <p:spPr>
          <a:xfrm>
            <a:off x="323528" y="188640"/>
            <a:ext cx="8280920" cy="936104"/>
          </a:xfrm>
        </p:spPr>
        <p:txBody>
          <a:bodyPr>
            <a:noAutofit/>
          </a:bodyPr>
          <a:lstStyle/>
          <a:p>
            <a:pPr algn="ctr"/>
            <a:r>
              <a:rPr lang="es-ES" sz="40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How</a:t>
            </a:r>
            <a:r>
              <a:rPr lang="es-E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 </a:t>
            </a:r>
            <a:r>
              <a:rPr lang="es-ES" sz="40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often</a:t>
            </a:r>
            <a:r>
              <a:rPr lang="es-E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 </a:t>
            </a:r>
            <a:r>
              <a:rPr lang="es-ES" sz="40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or</a:t>
            </a:r>
            <a:r>
              <a:rPr lang="es-E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 </a:t>
            </a:r>
            <a:r>
              <a:rPr lang="es-ES" sz="40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How</a:t>
            </a:r>
            <a:r>
              <a:rPr lang="es-E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 </a:t>
            </a:r>
            <a:r>
              <a:rPr lang="es-ES" sz="4000" b="1"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many</a:t>
            </a:r>
            <a:r>
              <a:rPr lang="es-E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ea typeface="+mn-ea"/>
                <a:cs typeface="+mn-cs"/>
              </a:rPr>
              <a:t> times?</a:t>
            </a:r>
          </a:p>
        </p:txBody>
      </p:sp>
    </p:spTree>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Twice a day, Once a week, </a:t>
            </a:r>
          </a:p>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Three times a month</a:t>
            </a:r>
            <a:endPar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1187624" y="2276872"/>
            <a:ext cx="5688632" cy="2062103"/>
          </a:xfrm>
          <a:prstGeom prst="rect">
            <a:avLst/>
          </a:prstGeom>
          <a:noFill/>
        </p:spPr>
        <p:txBody>
          <a:bodyPr wrap="square" rtlCol="0">
            <a:spAutoFit/>
          </a:bodyPr>
          <a:lstStyle/>
          <a:p>
            <a:r>
              <a:rPr lang="en-GB" sz="3200" dirty="0" smtClean="0"/>
              <a:t>How often do you brush your teeth?</a:t>
            </a:r>
          </a:p>
          <a:p>
            <a:endParaRPr lang="en-GB" sz="3200" dirty="0" smtClean="0"/>
          </a:p>
          <a:p>
            <a:r>
              <a:rPr lang="en-GB" sz="3200" dirty="0" smtClean="0"/>
              <a:t>I brush my teeth </a:t>
            </a:r>
            <a:r>
              <a:rPr lang="en-GB" sz="3200" dirty="0" smtClean="0">
                <a:solidFill>
                  <a:schemeClr val="accent2"/>
                </a:solidFill>
              </a:rPr>
              <a:t>twice a day.</a:t>
            </a:r>
            <a:endParaRPr lang="en-GB" sz="3200" dirty="0">
              <a:solidFill>
                <a:schemeClr val="accent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994755996"/>
              </p:ext>
            </p:extLst>
          </p:nvPr>
        </p:nvGraphicFramePr>
        <p:xfrm>
          <a:off x="1187624" y="4509120"/>
          <a:ext cx="6096000" cy="2123440"/>
        </p:xfrm>
        <a:graphic>
          <a:graphicData uri="http://schemas.openxmlformats.org/drawingml/2006/table">
            <a:tbl>
              <a:tblPr firstRow="1" bandRow="1">
                <a:tableStyleId>{284E427A-3D55-4303-BF80-6455036E1DE7}</a:tableStyleId>
              </a:tblPr>
              <a:tblGrid>
                <a:gridCol w="1524000"/>
                <a:gridCol w="1524000"/>
                <a:gridCol w="1524000"/>
                <a:gridCol w="1524000"/>
              </a:tblGrid>
              <a:tr h="370840">
                <a:tc>
                  <a:txBody>
                    <a:bodyPr/>
                    <a:lstStyle/>
                    <a:p>
                      <a:r>
                        <a:rPr lang="en-GB" dirty="0" smtClean="0"/>
                        <a:t>Once</a:t>
                      </a:r>
                      <a:r>
                        <a:rPr lang="en-GB" baseline="0" dirty="0" smtClean="0"/>
                        <a:t> a</a:t>
                      </a:r>
                      <a:endParaRPr lang="en-GB" b="1" baseline="0" dirty="0" smtClean="0"/>
                    </a:p>
                  </a:txBody>
                  <a:tcPr/>
                </a:tc>
                <a:tc>
                  <a:txBody>
                    <a:bodyPr/>
                    <a:lstStyle/>
                    <a:p>
                      <a:r>
                        <a:rPr lang="en-GB" dirty="0" smtClean="0"/>
                        <a:t>day</a:t>
                      </a:r>
                      <a:endParaRPr lang="en-GB" b="0" dirty="0"/>
                    </a:p>
                  </a:txBody>
                  <a:tcPr/>
                </a:tc>
                <a:tc>
                  <a:txBody>
                    <a:bodyPr/>
                    <a:lstStyle/>
                    <a:p>
                      <a:r>
                        <a:rPr lang="en-GB" dirty="0" smtClean="0"/>
                        <a:t>week</a:t>
                      </a:r>
                      <a:endParaRPr lang="en-GB" b="0" dirty="0"/>
                    </a:p>
                  </a:txBody>
                  <a:tcPr/>
                </a:tc>
                <a:tc>
                  <a:txBody>
                    <a:bodyPr/>
                    <a:lstStyle/>
                    <a:p>
                      <a:r>
                        <a:rPr lang="en-GB" dirty="0" smtClean="0"/>
                        <a:t>year</a:t>
                      </a:r>
                      <a:endParaRPr lang="en-GB" b="0" dirty="0"/>
                    </a:p>
                  </a:txBody>
                  <a:tcPr/>
                </a:tc>
              </a:tr>
              <a:tr h="370840">
                <a:tc>
                  <a:txBody>
                    <a:bodyPr/>
                    <a:lstStyle/>
                    <a:p>
                      <a:r>
                        <a:rPr lang="en-GB" dirty="0" smtClean="0"/>
                        <a:t>Twice a</a:t>
                      </a:r>
                      <a:endParaRPr lang="en-GB" b="1" dirty="0"/>
                    </a:p>
                  </a:txBody>
                  <a:tcPr/>
                </a:tc>
                <a:tc>
                  <a:txBody>
                    <a:bodyPr/>
                    <a:lstStyle/>
                    <a:p>
                      <a:r>
                        <a:rPr lang="en-GB" dirty="0" smtClean="0"/>
                        <a:t>day</a:t>
                      </a:r>
                      <a:endParaRPr lang="en-GB" dirty="0"/>
                    </a:p>
                  </a:txBody>
                  <a:tcPr/>
                </a:tc>
                <a:tc>
                  <a:txBody>
                    <a:bodyPr/>
                    <a:lstStyle/>
                    <a:p>
                      <a:r>
                        <a:rPr lang="en-GB" dirty="0" smtClean="0"/>
                        <a:t>week</a:t>
                      </a:r>
                      <a:endParaRPr lang="en-GB" dirty="0"/>
                    </a:p>
                  </a:txBody>
                  <a:tcPr/>
                </a:tc>
                <a:tc>
                  <a:txBody>
                    <a:bodyPr/>
                    <a:lstStyle/>
                    <a:p>
                      <a:r>
                        <a:rPr lang="en-GB" dirty="0" smtClean="0"/>
                        <a:t>year</a:t>
                      </a:r>
                      <a:endParaRPr lang="en-GB" dirty="0"/>
                    </a:p>
                  </a:txBody>
                  <a:tcPr/>
                </a:tc>
              </a:tr>
              <a:tr h="370840">
                <a:tc>
                  <a:txBody>
                    <a:bodyPr/>
                    <a:lstStyle/>
                    <a:p>
                      <a:r>
                        <a:rPr lang="en-GB" dirty="0" smtClean="0"/>
                        <a:t>Three times a</a:t>
                      </a:r>
                      <a:endParaRPr lang="en-GB" dirty="0"/>
                    </a:p>
                  </a:txBody>
                  <a:tcPr/>
                </a:tc>
                <a:tc>
                  <a:txBody>
                    <a:bodyPr/>
                    <a:lstStyle/>
                    <a:p>
                      <a:r>
                        <a:rPr lang="en-GB" dirty="0" smtClean="0"/>
                        <a:t>day</a:t>
                      </a:r>
                      <a:endParaRPr lang="en-GB" dirty="0"/>
                    </a:p>
                  </a:txBody>
                  <a:tcPr/>
                </a:tc>
                <a:tc>
                  <a:txBody>
                    <a:bodyPr/>
                    <a:lstStyle/>
                    <a:p>
                      <a:r>
                        <a:rPr lang="en-GB" dirty="0" smtClean="0"/>
                        <a:t>week</a:t>
                      </a:r>
                      <a:endParaRPr lang="en-GB" dirty="0"/>
                    </a:p>
                  </a:txBody>
                  <a:tcPr/>
                </a:tc>
                <a:tc>
                  <a:txBody>
                    <a:bodyPr/>
                    <a:lstStyle/>
                    <a:p>
                      <a:r>
                        <a:rPr lang="en-GB" dirty="0" smtClean="0"/>
                        <a:t>year</a:t>
                      </a:r>
                      <a:endParaRPr lang="en-GB" dirty="0"/>
                    </a:p>
                  </a:txBody>
                  <a:tcPr/>
                </a:tc>
              </a:tr>
              <a:tr h="370840">
                <a:tc>
                  <a:txBody>
                    <a:bodyPr/>
                    <a:lstStyle/>
                    <a:p>
                      <a:r>
                        <a:rPr lang="en-GB" dirty="0" smtClean="0"/>
                        <a:t>Four times a </a:t>
                      </a:r>
                      <a:endParaRPr lang="en-GB" dirty="0"/>
                    </a:p>
                  </a:txBody>
                  <a:tcPr/>
                </a:tc>
                <a:tc>
                  <a:txBody>
                    <a:bodyPr/>
                    <a:lstStyle/>
                    <a:p>
                      <a:r>
                        <a:rPr lang="en-GB" dirty="0" smtClean="0"/>
                        <a:t>day</a:t>
                      </a:r>
                      <a:endParaRPr lang="en-GB" dirty="0"/>
                    </a:p>
                  </a:txBody>
                  <a:tcPr/>
                </a:tc>
                <a:tc>
                  <a:txBody>
                    <a:bodyPr/>
                    <a:lstStyle/>
                    <a:p>
                      <a:r>
                        <a:rPr lang="en-GB" dirty="0" smtClean="0"/>
                        <a:t>week</a:t>
                      </a:r>
                      <a:endParaRPr lang="en-GB" dirty="0"/>
                    </a:p>
                  </a:txBody>
                  <a:tcPr/>
                </a:tc>
                <a:tc>
                  <a:txBody>
                    <a:bodyPr/>
                    <a:lstStyle/>
                    <a:p>
                      <a:r>
                        <a:rPr lang="en-GB" dirty="0" smtClean="0"/>
                        <a:t>year</a:t>
                      </a:r>
                      <a:endParaRPr lang="en-GB" dirty="0"/>
                    </a:p>
                  </a:txBody>
                  <a:tcPr/>
                </a:tc>
              </a:tr>
              <a:tr h="370840">
                <a:tc>
                  <a:txBody>
                    <a:bodyPr/>
                    <a:lstStyle/>
                    <a:p>
                      <a:r>
                        <a:rPr lang="en-GB" dirty="0" smtClean="0"/>
                        <a:t>Five times a</a:t>
                      </a:r>
                      <a:endParaRPr lang="en-GB" dirty="0"/>
                    </a:p>
                  </a:txBody>
                  <a:tcPr/>
                </a:tc>
                <a:tc>
                  <a:txBody>
                    <a:bodyPr/>
                    <a:lstStyle/>
                    <a:p>
                      <a:r>
                        <a:rPr lang="en-GB" dirty="0" smtClean="0"/>
                        <a:t>day</a:t>
                      </a:r>
                      <a:endParaRPr lang="en-GB" dirty="0"/>
                    </a:p>
                  </a:txBody>
                  <a:tcPr/>
                </a:tc>
                <a:tc>
                  <a:txBody>
                    <a:bodyPr/>
                    <a:lstStyle/>
                    <a:p>
                      <a:r>
                        <a:rPr lang="en-GB" dirty="0" smtClean="0"/>
                        <a:t>week</a:t>
                      </a:r>
                      <a:endParaRPr lang="en-GB" dirty="0"/>
                    </a:p>
                  </a:txBody>
                  <a:tcPr/>
                </a:tc>
                <a:tc>
                  <a:txBody>
                    <a:bodyPr/>
                    <a:lstStyle/>
                    <a:p>
                      <a:r>
                        <a:rPr lang="en-GB" dirty="0" smtClean="0"/>
                        <a:t>year</a:t>
                      </a:r>
                      <a:endParaRPr lang="en-GB" dirty="0"/>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7183198" cy="923330"/>
          </a:xfrm>
          <a:prstGeom prst="rect">
            <a:avLst/>
          </a:prstGeom>
          <a:noFill/>
        </p:spPr>
        <p:txBody>
          <a:bodyPr wrap="square" lIns="91440" tIns="45720" rIns="91440" bIns="45720">
            <a:spAutoFit/>
          </a:bodyPr>
          <a:lstStyle/>
          <a:p>
            <a:pPr algn="ctr"/>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t>
            </a: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aily, monthly, yearly</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TextBox 3"/>
          <p:cNvSpPr txBox="1"/>
          <p:nvPr/>
        </p:nvSpPr>
        <p:spPr>
          <a:xfrm>
            <a:off x="395536" y="1772816"/>
            <a:ext cx="7128792" cy="1200329"/>
          </a:xfrm>
          <a:prstGeom prst="rect">
            <a:avLst/>
          </a:prstGeom>
          <a:noFill/>
        </p:spPr>
        <p:txBody>
          <a:bodyPr wrap="square" rtlCol="0">
            <a:spAutoFit/>
          </a:bodyPr>
          <a:lstStyle/>
          <a:p>
            <a:r>
              <a:rPr lang="en-GB" sz="3600" dirty="0" smtClean="0"/>
              <a:t>How often do you </a:t>
            </a:r>
            <a:r>
              <a:rPr lang="en-GB" sz="3600" dirty="0" smtClean="0"/>
              <a:t>brush your teeth?</a:t>
            </a:r>
            <a:endParaRPr lang="en-GB" sz="3600" dirty="0" smtClean="0"/>
          </a:p>
          <a:p>
            <a:r>
              <a:rPr lang="en-GB" sz="3600" dirty="0" smtClean="0"/>
              <a:t>I go to bed </a:t>
            </a:r>
            <a:r>
              <a:rPr lang="en-GB" sz="3600" dirty="0" smtClean="0">
                <a:solidFill>
                  <a:srgbClr val="FF0000"/>
                </a:solidFill>
              </a:rPr>
              <a:t>daily</a:t>
            </a:r>
            <a:r>
              <a:rPr lang="en-GB" sz="3600" dirty="0" smtClean="0">
                <a:solidFill>
                  <a:srgbClr val="FF0000"/>
                </a:solidFill>
              </a:rPr>
              <a:t>.(every day)</a:t>
            </a:r>
            <a:endParaRPr lang="en-GB" sz="3600" dirty="0">
              <a:solidFill>
                <a:srgbClr val="FF0000"/>
              </a:solidFill>
            </a:endParaRPr>
          </a:p>
        </p:txBody>
      </p:sp>
      <p:sp>
        <p:nvSpPr>
          <p:cNvPr id="6" name="TextBox 5"/>
          <p:cNvSpPr txBox="1"/>
          <p:nvPr/>
        </p:nvSpPr>
        <p:spPr>
          <a:xfrm>
            <a:off x="3059832" y="3573016"/>
            <a:ext cx="5616624" cy="2862322"/>
          </a:xfrm>
          <a:prstGeom prst="rect">
            <a:avLst/>
          </a:prstGeom>
          <a:noFill/>
        </p:spPr>
        <p:txBody>
          <a:bodyPr wrap="square" rtlCol="0">
            <a:spAutoFit/>
          </a:bodyPr>
          <a:lstStyle/>
          <a:p>
            <a:r>
              <a:rPr lang="en-GB" sz="3600" dirty="0" smtClean="0"/>
              <a:t>How often do you celebrate Christmas?</a:t>
            </a:r>
          </a:p>
          <a:p>
            <a:endParaRPr lang="en-GB" sz="3600" dirty="0"/>
          </a:p>
          <a:p>
            <a:r>
              <a:rPr lang="en-GB" sz="3600" dirty="0" smtClean="0"/>
              <a:t>I celebrate Christmas </a:t>
            </a:r>
            <a:r>
              <a:rPr lang="en-GB" sz="3600" dirty="0" smtClean="0">
                <a:solidFill>
                  <a:srgbClr val="FF0000"/>
                </a:solidFill>
              </a:rPr>
              <a:t>yearly</a:t>
            </a:r>
            <a:r>
              <a:rPr lang="en-GB" sz="3600" dirty="0" smtClean="0">
                <a:solidFill>
                  <a:srgbClr val="FF0000"/>
                </a:solidFill>
              </a:rPr>
              <a:t>. (once a year)</a:t>
            </a:r>
            <a:endParaRPr lang="en-GB" sz="3600" dirty="0">
              <a:solidFill>
                <a:srgbClr val="FF0000"/>
              </a:solidFill>
            </a:endParaRPr>
          </a:p>
        </p:txBody>
      </p:sp>
      <p:pic>
        <p:nvPicPr>
          <p:cNvPr id="6146" name="Picture 2" descr="http://1.bp.blogspot.com/-IJVuhSulwSE/T2cdQIZw3mI/AAAAAAAABH8/CPNV_F3R36A/s400/Christmas+Snowman+Laptop+Wallpapers+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933056"/>
            <a:ext cx="2664296" cy="19982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wipe(down)">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wipe(down)">
                                      <p:cBhvr>
                                        <p:cTn id="21" dur="500"/>
                                        <p:tgtEl>
                                          <p:spTgt spid="6">
                                            <p:txEl>
                                              <p:pRg st="0" end="0"/>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down)">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6146"/>
                                        </p:tgtEl>
                                        <p:attrNameLst>
                                          <p:attrName>style.visibility</p:attrName>
                                        </p:attrNameLst>
                                      </p:cBhvr>
                                      <p:to>
                                        <p:strVal val="visible"/>
                                      </p:to>
                                    </p:set>
                                    <p:animEffect transition="in" filter="randombar(horizontal)">
                                      <p:cBhvr>
                                        <p:cTn id="29"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allAtOnce"/>
      <p:bldP spid="6" grpId="0" build="allAtOnce"/>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99</TotalTime>
  <Words>523</Words>
  <Application>Microsoft Office PowerPoint</Application>
  <PresentationFormat>Presentación en pantalla (4:3)</PresentationFormat>
  <Paragraphs>99</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Trebuchet MS</vt:lpstr>
      <vt:lpstr>Wingdings</vt:lpstr>
      <vt:lpstr>Wingdings 3</vt:lpstr>
      <vt:lpstr>Faceta</vt:lpstr>
      <vt:lpstr>Presentación de PowerPoint</vt:lpstr>
      <vt:lpstr>Presentación de PowerPoint</vt:lpstr>
      <vt:lpstr>Presentación de PowerPoint</vt:lpstr>
      <vt:lpstr>Adverbs of definite frequency </vt:lpstr>
      <vt:lpstr>Place in sentences</vt:lpstr>
      <vt:lpstr>How often or How many times?</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dc:creator>
  <cp:lastModifiedBy>Alejandra Schlesinger</cp:lastModifiedBy>
  <cp:revision>12</cp:revision>
  <dcterms:created xsi:type="dcterms:W3CDTF">2012-11-16T07:34:20Z</dcterms:created>
  <dcterms:modified xsi:type="dcterms:W3CDTF">2014-03-31T14:06:15Z</dcterms:modified>
</cp:coreProperties>
</file>